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94" r:id="rId5"/>
    <p:sldId id="327" r:id="rId6"/>
    <p:sldId id="295" r:id="rId7"/>
    <p:sldId id="296" r:id="rId8"/>
    <p:sldId id="297" r:id="rId9"/>
    <p:sldId id="288" r:id="rId10"/>
    <p:sldId id="289" r:id="rId11"/>
    <p:sldId id="290" r:id="rId12"/>
    <p:sldId id="271" r:id="rId13"/>
    <p:sldId id="292" r:id="rId14"/>
    <p:sldId id="262" r:id="rId15"/>
    <p:sldId id="263" r:id="rId16"/>
    <p:sldId id="264" r:id="rId17"/>
    <p:sldId id="265" r:id="rId18"/>
    <p:sldId id="266" r:id="rId19"/>
    <p:sldId id="298" r:id="rId20"/>
    <p:sldId id="268" r:id="rId21"/>
    <p:sldId id="270" r:id="rId22"/>
    <p:sldId id="299" r:id="rId23"/>
    <p:sldId id="300" r:id="rId24"/>
    <p:sldId id="269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17" r:id="rId33"/>
    <p:sldId id="281" r:id="rId34"/>
    <p:sldId id="282" r:id="rId35"/>
    <p:sldId id="283" r:id="rId36"/>
    <p:sldId id="284" r:id="rId37"/>
    <p:sldId id="286" r:id="rId38"/>
    <p:sldId id="287" r:id="rId39"/>
    <p:sldId id="301" r:id="rId40"/>
    <p:sldId id="310" r:id="rId41"/>
    <p:sldId id="313" r:id="rId42"/>
    <p:sldId id="323" r:id="rId43"/>
    <p:sldId id="324" r:id="rId44"/>
    <p:sldId id="325" r:id="rId45"/>
    <p:sldId id="320" r:id="rId46"/>
    <p:sldId id="312" r:id="rId47"/>
    <p:sldId id="304" r:id="rId48"/>
    <p:sldId id="305" r:id="rId49"/>
    <p:sldId id="318" r:id="rId50"/>
    <p:sldId id="32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67B08-7D6E-4D59-AE9C-08A821795B1E}" type="datetimeFigureOut">
              <a:rPr lang="en-US" smtClean="0"/>
              <a:pPr/>
              <a:t>12/2/2020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30486-768B-4588-A63D-9173447C098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FED4-6AD1-49B5-B394-66CD13B1F9B8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5DCA-31B1-4D48-8A20-4EA63DBF9E20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B1B08-AF1A-449B-83A1-1A4E7B2E4801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C20E-801D-4622-97CF-77C26E5EA012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A0EE-EE32-4617-BEFF-C3CCB866B3A3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8AEF3-A55A-4F1C-8F8A-22E5693EFADF}" type="datetime1">
              <a:rPr lang="en-US" smtClean="0"/>
              <a:t>12/2/2020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AB37-4837-4A66-9220-68714BD08228}" type="datetime1">
              <a:rPr lang="en-US" smtClean="0"/>
              <a:t>12/2/2020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3C71-A276-4350-9DEE-333A7563F5DF}" type="datetime1">
              <a:rPr lang="en-US" smtClean="0"/>
              <a:t>12/2/2020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ADB3-80DD-441C-A7B9-EACC2DD9D3A8}" type="datetime1">
              <a:rPr lang="en-US" smtClean="0"/>
              <a:t>12/2/2020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59545-A86D-4B6F-885B-49FEE4718E50}" type="datetime1">
              <a:rPr lang="en-US" smtClean="0"/>
              <a:t>12/2/2020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A0EF-397F-4432-91AE-6F5E744C13B5}" type="datetime1">
              <a:rPr lang="en-US" smtClean="0"/>
              <a:t>12/2/2020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2536E-C4C9-44FF-A29B-51153B4AD1A4}" type="datetime1">
              <a:rPr lang="en-US" smtClean="0"/>
              <a:t>12/2/2020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Mr.Gouri_CSE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AE9E5-03CC-4AE8-A184-A142CFACC90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143000" y="1219204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DMDW Lab using PYTHON</a:t>
            </a:r>
            <a:endParaRPr lang="en-IN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57290" y="4357694"/>
            <a:ext cx="678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5</a:t>
            </a:r>
            <a:r>
              <a:rPr lang="en-IN" sz="2400" b="1" baseline="30000" dirty="0" smtClean="0"/>
              <a:t>th</a:t>
            </a:r>
            <a:r>
              <a:rPr lang="en-IN" sz="2400" b="1" dirty="0" smtClean="0"/>
              <a:t> Semester</a:t>
            </a:r>
          </a:p>
          <a:p>
            <a:pPr algn="ctr"/>
            <a:r>
              <a:rPr lang="en-IN" sz="2400" b="1" dirty="0"/>
              <a:t>Department of </a:t>
            </a:r>
            <a:r>
              <a:rPr lang="en-IN" sz="2400" b="1" dirty="0" smtClean="0"/>
              <a:t>Computer Science and Engineering</a:t>
            </a:r>
            <a:endParaRPr lang="en-IN" sz="2400" b="1" dirty="0"/>
          </a:p>
          <a:p>
            <a:pPr algn="ctr"/>
            <a:r>
              <a:rPr lang="en-IN" sz="2400" b="1" dirty="0"/>
              <a:t>GIET University, Gunupur</a:t>
            </a:r>
          </a:p>
          <a:p>
            <a:endParaRPr lang="en-IN" sz="2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0430" y="1857364"/>
            <a:ext cx="2282508" cy="232435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06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2900"/>
            <a:ext cx="47286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Confusion Matrix 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dirty="0" smtClean="0">
                <a:solidFill>
                  <a:srgbClr val="00B050"/>
                </a:solidFill>
              </a:rPr>
              <a:t>	</a:t>
            </a:r>
            <a:endParaRPr lang="en-IN" sz="2400" b="1" dirty="0" smtClean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B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9780" y="14804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WhatsApp Image 2020-06-02 at 9.01.21 AM (1).jpeg"/>
          <p:cNvPicPr>
            <a:picLocks noChangeAspect="1"/>
          </p:cNvPicPr>
          <p:nvPr/>
        </p:nvPicPr>
        <p:blipFill>
          <a:blip r:embed="rId2"/>
          <a:srcRect t="17365" b="24603"/>
          <a:stretch>
            <a:fillRect/>
          </a:stretch>
        </p:blipFill>
        <p:spPr>
          <a:xfrm>
            <a:off x="0" y="428604"/>
            <a:ext cx="9046029" cy="6429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jective.png"/>
          <p:cNvPicPr>
            <a:picLocks noChangeAspect="1"/>
          </p:cNvPicPr>
          <p:nvPr/>
        </p:nvPicPr>
        <p:blipFill>
          <a:blip r:embed="rId2"/>
          <a:srcRect r="33214" b="2440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1736" y="1357174"/>
            <a:ext cx="221457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IN" sz="66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SVM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4.jpg"/>
          <p:cNvPicPr>
            <a:picLocks noChangeAspect="1"/>
          </p:cNvPicPr>
          <p:nvPr/>
        </p:nvPicPr>
        <p:blipFill>
          <a:blip r:embed="rId2"/>
          <a:srcRect l="1562" t="2962" r="1562" b="8496"/>
          <a:stretch>
            <a:fillRect/>
          </a:stretch>
        </p:blipFill>
        <p:spPr>
          <a:xfrm>
            <a:off x="142846" y="1000108"/>
            <a:ext cx="8858312" cy="4572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0359" y="89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43046" y="2449289"/>
            <a:ext cx="1836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 smtClean="0"/>
              <a:t>SVM</a:t>
            </a: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6" descr="WhatsApp Image 2020-06-02 at 9.01.21 AM (2).jpeg"/>
          <p:cNvPicPr>
            <a:picLocks noChangeAspect="1"/>
          </p:cNvPicPr>
          <p:nvPr/>
        </p:nvPicPr>
        <p:blipFill>
          <a:blip r:embed="rId2"/>
          <a:srcRect t="3968" b="28254"/>
          <a:stretch>
            <a:fillRect/>
          </a:stretch>
        </p:blipFill>
        <p:spPr>
          <a:xfrm>
            <a:off x="142844" y="0"/>
            <a:ext cx="885828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4.jpg"/>
          <p:cNvPicPr>
            <a:picLocks noChangeAspect="1"/>
          </p:cNvPicPr>
          <p:nvPr/>
        </p:nvPicPr>
        <p:blipFill>
          <a:blip r:embed="rId2"/>
          <a:srcRect b="849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5.jpg"/>
          <p:cNvPicPr>
            <a:picLocks noChangeAspect="1"/>
          </p:cNvPicPr>
          <p:nvPr/>
        </p:nvPicPr>
        <p:blipFill>
          <a:blip r:embed="rId2"/>
          <a:srcRect l="1562" t="2962" r="1562" b="9879"/>
          <a:stretch>
            <a:fillRect/>
          </a:stretch>
        </p:blipFill>
        <p:spPr>
          <a:xfrm>
            <a:off x="142846" y="214290"/>
            <a:ext cx="8858312" cy="6215106"/>
          </a:xfrm>
          <a:prstGeom prst="rect">
            <a:avLst/>
          </a:prstGeom>
        </p:spPr>
      </p:pic>
      <p:pic>
        <p:nvPicPr>
          <p:cNvPr id="5" name="Picture 4" descr="p0.JPG"/>
          <p:cNvPicPr>
            <a:picLocks noChangeAspect="1"/>
          </p:cNvPicPr>
          <p:nvPr/>
        </p:nvPicPr>
        <p:blipFill>
          <a:blip r:embed="rId3"/>
          <a:srcRect t="17046"/>
          <a:stretch>
            <a:fillRect/>
          </a:stretch>
        </p:blipFill>
        <p:spPr>
          <a:xfrm>
            <a:off x="4857752" y="3571876"/>
            <a:ext cx="4029075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6.jpg"/>
          <p:cNvPicPr>
            <a:picLocks noChangeAspect="1"/>
          </p:cNvPicPr>
          <p:nvPr/>
        </p:nvPicPr>
        <p:blipFill>
          <a:blip r:embed="rId2"/>
          <a:srcRect l="1562" t="2961" r="1562" b="12646"/>
          <a:stretch>
            <a:fillRect/>
          </a:stretch>
        </p:blipFill>
        <p:spPr>
          <a:xfrm>
            <a:off x="142846" y="428604"/>
            <a:ext cx="8858312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7.jpg"/>
          <p:cNvPicPr>
            <a:picLocks noChangeAspect="1"/>
          </p:cNvPicPr>
          <p:nvPr/>
        </p:nvPicPr>
        <p:blipFill>
          <a:blip r:embed="rId2"/>
          <a:srcRect b="8496"/>
          <a:stretch>
            <a:fillRect/>
          </a:stretch>
        </p:blipFill>
        <p:spPr>
          <a:xfrm>
            <a:off x="0" y="214290"/>
            <a:ext cx="9144000" cy="642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8.jpg"/>
          <p:cNvPicPr>
            <a:picLocks noChangeAspect="1"/>
          </p:cNvPicPr>
          <p:nvPr/>
        </p:nvPicPr>
        <p:blipFill>
          <a:blip r:embed="rId2"/>
          <a:srcRect l="1562" t="2962" r="1562" b="8496"/>
          <a:stretch>
            <a:fillRect/>
          </a:stretch>
        </p:blipFill>
        <p:spPr>
          <a:xfrm>
            <a:off x="142846" y="285728"/>
            <a:ext cx="8858312" cy="5715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2.png"/>
          <p:cNvPicPr>
            <a:picLocks noChangeAspect="1"/>
          </p:cNvPicPr>
          <p:nvPr/>
        </p:nvPicPr>
        <p:blipFill>
          <a:blip r:embed="rId2"/>
          <a:srcRect r="125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2000240"/>
            <a:ext cx="9929850" cy="1920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Introduction to 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sklearn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IN" sz="3200" b="1" dirty="0" err="1" smtClean="0"/>
              <a:t>scikit</a:t>
            </a:r>
            <a:r>
              <a:rPr lang="en-IN" sz="3200" b="1" dirty="0" smtClean="0"/>
              <a:t>-learn)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library.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sz="32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</a:t>
            </a:r>
            <a:r>
              <a:rPr lang="en-US" sz="3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using </a:t>
            </a:r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decision tree </a:t>
            </a:r>
            <a:r>
              <a:rPr lang="en-US" sz="3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induction.</a:t>
            </a:r>
            <a:endParaRPr lang="en-US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>
              <a:spcBef>
                <a:spcPts val="25"/>
              </a:spcBef>
              <a:buClr>
                <a:srgbClr val="30859C"/>
              </a:buClr>
              <a:buFont typeface="Arial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239000" cy="777240"/>
          </a:xfrm>
        </p:spPr>
        <p:txBody>
          <a:bodyPr/>
          <a:lstStyle/>
          <a:p>
            <a:pPr algn="ctr"/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      </a:t>
            </a:r>
            <a:r>
              <a:rPr lang="en-US" sz="40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Assignment-7</a:t>
            </a:r>
            <a:endParaRPr lang="en-IN" sz="4000" b="1" u="sng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0.jpg"/>
          <p:cNvPicPr>
            <a:picLocks noChangeAspect="1"/>
          </p:cNvPicPr>
          <p:nvPr/>
        </p:nvPicPr>
        <p:blipFill>
          <a:blip r:embed="rId2"/>
          <a:srcRect l="1562" t="2962" r="1562" b="8496"/>
          <a:stretch>
            <a:fillRect/>
          </a:stretch>
        </p:blipFill>
        <p:spPr>
          <a:xfrm>
            <a:off x="142846" y="571480"/>
            <a:ext cx="8858312" cy="5286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3.jpg"/>
          <p:cNvPicPr>
            <a:picLocks noChangeAspect="1"/>
          </p:cNvPicPr>
          <p:nvPr/>
        </p:nvPicPr>
        <p:blipFill>
          <a:blip r:embed="rId2"/>
          <a:srcRect l="1562" t="2962" r="1562" b="8496"/>
          <a:stretch>
            <a:fillRect/>
          </a:stretch>
        </p:blipFill>
        <p:spPr>
          <a:xfrm>
            <a:off x="142846" y="1000108"/>
            <a:ext cx="8858312" cy="4572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3.png"/>
          <p:cNvPicPr>
            <a:picLocks noChangeAspect="1"/>
          </p:cNvPicPr>
          <p:nvPr/>
        </p:nvPicPr>
        <p:blipFill>
          <a:blip r:embed="rId2"/>
          <a:srcRect r="11718"/>
          <a:stretch>
            <a:fillRect/>
          </a:stretch>
        </p:blipFill>
        <p:spPr>
          <a:xfrm>
            <a:off x="0" y="0"/>
            <a:ext cx="900115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4.png"/>
          <p:cNvPicPr>
            <a:picLocks noChangeAspect="1"/>
          </p:cNvPicPr>
          <p:nvPr/>
        </p:nvPicPr>
        <p:blipFill>
          <a:blip r:embed="rId2"/>
          <a:srcRect r="14062" b="5729"/>
          <a:stretch>
            <a:fillRect/>
          </a:stretch>
        </p:blipFill>
        <p:spPr>
          <a:xfrm>
            <a:off x="428596" y="142852"/>
            <a:ext cx="8143932" cy="642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1.jpg"/>
          <p:cNvPicPr>
            <a:picLocks noChangeAspect="1"/>
          </p:cNvPicPr>
          <p:nvPr/>
        </p:nvPicPr>
        <p:blipFill>
          <a:blip r:embed="rId2"/>
          <a:srcRect l="1562" t="2962" r="1562" b="9879"/>
          <a:stretch>
            <a:fillRect/>
          </a:stretch>
        </p:blipFill>
        <p:spPr>
          <a:xfrm>
            <a:off x="142846" y="1000108"/>
            <a:ext cx="8858312" cy="4500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.png"/>
          <p:cNvPicPr>
            <a:picLocks noChangeAspect="1"/>
          </p:cNvPicPr>
          <p:nvPr/>
        </p:nvPicPr>
        <p:blipFill>
          <a:blip r:embed="rId2"/>
          <a:srcRect l="1562" t="2962" r="1562" b="9879"/>
          <a:stretch>
            <a:fillRect/>
          </a:stretch>
        </p:blipFill>
        <p:spPr>
          <a:xfrm>
            <a:off x="142844" y="428604"/>
            <a:ext cx="8858312" cy="55721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596" y="142852"/>
            <a:ext cx="292831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Now our next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.png"/>
          <p:cNvPicPr>
            <a:picLocks noChangeAspect="1"/>
          </p:cNvPicPr>
          <p:nvPr/>
        </p:nvPicPr>
        <p:blipFill>
          <a:blip r:embed="rId2"/>
          <a:srcRect t="8496" b="849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.jpg"/>
          <p:cNvPicPr>
            <a:picLocks noChangeAspect="1"/>
          </p:cNvPicPr>
          <p:nvPr/>
        </p:nvPicPr>
        <p:blipFill>
          <a:blip r:embed="rId2"/>
          <a:srcRect l="4687" t="2962" r="1562" b="9879"/>
          <a:stretch>
            <a:fillRect/>
          </a:stretch>
        </p:blipFill>
        <p:spPr>
          <a:xfrm>
            <a:off x="357158" y="357166"/>
            <a:ext cx="8572560" cy="5572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7.png"/>
          <p:cNvPicPr>
            <a:picLocks noChangeAspect="1"/>
          </p:cNvPicPr>
          <p:nvPr/>
        </p:nvPicPr>
        <p:blipFill>
          <a:blip r:embed="rId2"/>
          <a:srcRect b="848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7.png"/>
          <p:cNvPicPr>
            <a:picLocks noChangeAspect="1"/>
          </p:cNvPicPr>
          <p:nvPr/>
        </p:nvPicPr>
        <p:blipFill>
          <a:blip r:embed="rId2"/>
          <a:srcRect r="4609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9.png"/>
          <p:cNvPicPr>
            <a:picLocks noChangeAspect="1"/>
          </p:cNvPicPr>
          <p:nvPr/>
        </p:nvPicPr>
        <p:blipFill>
          <a:blip r:embed="rId2"/>
          <a:srcRect t="11263" b="9879"/>
          <a:stretch>
            <a:fillRect/>
          </a:stretch>
        </p:blipFill>
        <p:spPr>
          <a:xfrm>
            <a:off x="0" y="642918"/>
            <a:ext cx="9144000" cy="550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0.png"/>
          <p:cNvPicPr>
            <a:picLocks noChangeAspect="1"/>
          </p:cNvPicPr>
          <p:nvPr/>
        </p:nvPicPr>
        <p:blipFill>
          <a:blip r:embed="rId2"/>
          <a:srcRect b="71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1.png"/>
          <p:cNvPicPr>
            <a:picLocks noChangeAspect="1"/>
          </p:cNvPicPr>
          <p:nvPr/>
        </p:nvPicPr>
        <p:blipFill>
          <a:blip r:embed="rId2"/>
          <a:srcRect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2.png"/>
          <p:cNvPicPr>
            <a:picLocks noChangeAspect="1"/>
          </p:cNvPicPr>
          <p:nvPr/>
        </p:nvPicPr>
        <p:blipFill>
          <a:blip r:embed="rId2"/>
          <a:srcRect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4.png"/>
          <p:cNvPicPr>
            <a:picLocks noChangeAspect="1"/>
          </p:cNvPicPr>
          <p:nvPr/>
        </p:nvPicPr>
        <p:blipFill>
          <a:blip r:embed="rId2"/>
          <a:srcRect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5.png"/>
          <p:cNvPicPr>
            <a:picLocks noChangeAspect="1"/>
          </p:cNvPicPr>
          <p:nvPr/>
        </p:nvPicPr>
        <p:blipFill>
          <a:blip r:embed="rId2"/>
          <a:srcRect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6.png"/>
          <p:cNvPicPr>
            <a:picLocks noChangeAspect="1"/>
          </p:cNvPicPr>
          <p:nvPr/>
        </p:nvPicPr>
        <p:blipFill>
          <a:blip r:embed="rId2"/>
          <a:srcRect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00972" y="97976"/>
            <a:ext cx="54879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u="sng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 Learning :</a:t>
            </a:r>
          </a:p>
          <a:p>
            <a:endParaRPr lang="en-IN" sz="2400" u="sng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chemeClr val="bg1"/>
                </a:solidFill>
              </a:rPr>
              <a:t>Machine learning is the science of getting computers to act without being explicitly programmed. In the past decade, machine learning has given us self-driving cars, practical speech recognition, effective web search, and a vastly improved understanding of the human genome. </a:t>
            </a:r>
            <a:endParaRPr lang="en-IN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0358" y="89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Types of Machine Lear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1" y="3643314"/>
            <a:ext cx="4841421" cy="2931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58" t="2083" r="1562" b="8333"/>
          <a:stretch>
            <a:fillRect/>
          </a:stretch>
        </p:blipFill>
        <p:spPr bwMode="auto">
          <a:xfrm>
            <a:off x="71406" y="142852"/>
            <a:ext cx="8858312" cy="657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515" t="6250" r="2734" b="9375"/>
          <a:stretch>
            <a:fillRect/>
          </a:stretch>
        </p:blipFill>
        <p:spPr bwMode="auto">
          <a:xfrm>
            <a:off x="0" y="214290"/>
            <a:ext cx="914400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164"/>
            <a:ext cx="9144000" cy="5163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7291" r="2265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 t="7291" r="976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19.png"/>
          <p:cNvPicPr>
            <a:picLocks noChangeAspect="1"/>
          </p:cNvPicPr>
          <p:nvPr/>
        </p:nvPicPr>
        <p:blipFill>
          <a:blip r:embed="rId2"/>
          <a:srcRect b="12646"/>
          <a:stretch>
            <a:fillRect/>
          </a:stretch>
        </p:blipFill>
        <p:spPr>
          <a:xfrm>
            <a:off x="0" y="847164"/>
            <a:ext cx="9144000" cy="4510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20.png"/>
          <p:cNvPicPr>
            <a:picLocks noChangeAspect="1"/>
          </p:cNvPicPr>
          <p:nvPr/>
        </p:nvPicPr>
        <p:blipFill>
          <a:blip r:embed="rId2"/>
          <a:srcRect b="14030"/>
          <a:stretch>
            <a:fillRect/>
          </a:stretch>
        </p:blipFill>
        <p:spPr>
          <a:xfrm>
            <a:off x="0" y="847164"/>
            <a:ext cx="9144000" cy="4439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tCo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3.jpg"/>
          <p:cNvPicPr>
            <a:picLocks noChangeAspect="1"/>
          </p:cNvPicPr>
          <p:nvPr/>
        </p:nvPicPr>
        <p:blipFill>
          <a:blip r:embed="rId2"/>
          <a:srcRect l="1562" t="14927" r="1562" b="8496"/>
          <a:stretch>
            <a:fillRect/>
          </a:stretch>
        </p:blipFill>
        <p:spPr>
          <a:xfrm>
            <a:off x="142846" y="1214422"/>
            <a:ext cx="8858312" cy="4572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85720" y="714356"/>
            <a:ext cx="885828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Our Next 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Assignments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b="1" dirty="0" smtClean="0"/>
              <a:t>Assignment-8</a:t>
            </a:r>
            <a:endParaRPr lang="en-US" sz="3600" dirty="0" smtClean="0"/>
          </a:p>
          <a:p>
            <a:pPr lvl="0"/>
            <a:r>
              <a:rPr lang="en-US" sz="4000" dirty="0" smtClean="0"/>
              <a:t>K- Nearest neighbor (KNN) classifier.</a:t>
            </a:r>
          </a:p>
          <a:p>
            <a:r>
              <a:rPr lang="en-US" sz="4000" b="1" dirty="0" smtClean="0"/>
              <a:t>Assignment-9</a:t>
            </a:r>
            <a:endParaRPr lang="en-US" sz="3600" dirty="0" smtClean="0"/>
          </a:p>
          <a:p>
            <a:pPr lvl="0"/>
            <a:r>
              <a:rPr lang="en-US" sz="4000" dirty="0" smtClean="0"/>
              <a:t>K-Mean clustering </a:t>
            </a:r>
          </a:p>
          <a:p>
            <a:r>
              <a:rPr lang="en-US" sz="4000" b="1" dirty="0" smtClean="0"/>
              <a:t>Assignment-10</a:t>
            </a:r>
            <a:endParaRPr lang="en-US" sz="3600" dirty="0" smtClean="0"/>
          </a:p>
          <a:p>
            <a:pPr lvl="0"/>
            <a:r>
              <a:rPr lang="en-US" sz="4000" dirty="0" smtClean="0"/>
              <a:t>K-</a:t>
            </a:r>
            <a:r>
              <a:rPr lang="en-US" sz="4000" dirty="0" err="1" smtClean="0"/>
              <a:t>Medoid</a:t>
            </a:r>
            <a:r>
              <a:rPr lang="en-US" sz="4000" dirty="0" smtClean="0"/>
              <a:t> clustering.</a:t>
            </a:r>
            <a:endParaRPr lang="en-US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Mr.Gouri_CSE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0-06-02 at 9.02.12 AM.jpeg"/>
          <p:cNvPicPr>
            <a:picLocks noChangeAspect="1"/>
          </p:cNvPicPr>
          <p:nvPr/>
        </p:nvPicPr>
        <p:blipFill>
          <a:blip r:embed="rId2">
            <a:lum bright="10000" contrast="40000"/>
          </a:blip>
          <a:srcRect t="15397" r="5772" b="21111"/>
          <a:stretch>
            <a:fillRect/>
          </a:stretch>
        </p:blipFill>
        <p:spPr>
          <a:xfrm rot="16200000">
            <a:off x="1124751" y="-1124752"/>
            <a:ext cx="6894499" cy="9144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2106" y="348343"/>
            <a:ext cx="4728609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Supervised learning is when the model is getting trained on a labeled Dataset. Labeled dataset is one which has both input and output parameters.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two types of Supervised Learning techniques: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Regression: </a:t>
            </a:r>
          </a:p>
          <a:p>
            <a:pPr marL="2286000" lvl="4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Classification:</a:t>
            </a:r>
          </a:p>
          <a:p>
            <a:pPr marL="457200" indent="-457200">
              <a:lnSpc>
                <a:spcPct val="150000"/>
              </a:lnSpc>
            </a:pPr>
            <a:r>
              <a:rPr lang="en-IN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>
              <a:lnSpc>
                <a:spcPct val="150000"/>
              </a:lnSpc>
            </a:pPr>
            <a:endParaRPr lang="en-IN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0358" y="89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7714" y="2617769"/>
            <a:ext cx="183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Supervised Learning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14810" y="142852"/>
            <a:ext cx="4728609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IN" sz="2000" u="sng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Regression:</a:t>
            </a:r>
          </a:p>
          <a:p>
            <a:pPr marL="457200" indent="-457200">
              <a:lnSpc>
                <a:spcPct val="150000"/>
              </a:lnSpc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regression algorithm will keep moving the line through each iteration, trying to find the best-fitting line, in other words, the line with the minimum error.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There are several techniques to perform this task and the ultimate goal is to get the line closer to the maximum number of points. Like: 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Gradient Descent,</a:t>
            </a:r>
            <a:endParaRPr lang="en-IN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Higher Dimensions,</a:t>
            </a:r>
            <a:endParaRPr lang="en-IN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Linear Regressions, 		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Polynomial Regression,			</a:t>
            </a:r>
          </a:p>
          <a:p>
            <a:pPr>
              <a:buFontTx/>
              <a:buChar char="-"/>
            </a:pP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Regularization,</a:t>
            </a:r>
            <a:endParaRPr lang="en-IN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---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Evaluation Matrices</a:t>
            </a:r>
            <a:endParaRPr lang="en-IN" sz="2000" b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0358" y="89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57290" y="2689207"/>
            <a:ext cx="183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Supervised Learning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2106" y="71414"/>
            <a:ext cx="4728609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IN" sz="2400" u="sng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Classification:</a:t>
            </a:r>
          </a:p>
          <a:p>
            <a:pPr marL="457200" indent="-457200">
              <a:lnSpc>
                <a:spcPct val="150000"/>
              </a:lnSpc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Classification is the process of assigning a ‘class label’ to a particular item.</a:t>
            </a:r>
          </a:p>
          <a:p>
            <a:pPr marL="457200" indent="-457200">
              <a:lnSpc>
                <a:spcPct val="150000"/>
              </a:lnSpc>
            </a:pP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Now that we know what exactly classification is, we will be going through the classification algorithms in Machine Learning:</a:t>
            </a:r>
          </a:p>
          <a:p>
            <a:endParaRPr lang="en-IN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--Logistic Regression--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Confusion </a:t>
            </a:r>
            <a:r>
              <a:rPr lang="en-US" sz="24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Matirx</a:t>
            </a:r>
            <a:endParaRPr lang="en-IN" sz="2400" b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--Decision Tree</a:t>
            </a:r>
            <a:endParaRPr lang="en-IN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--Random Forest</a:t>
            </a:r>
            <a:endParaRPr lang="en-IN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--Naive Bayes</a:t>
            </a:r>
            <a:endParaRPr lang="en-IN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0359" y="892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8728" y="2689207"/>
            <a:ext cx="183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Supervised Learning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122</Words>
  <Application>Microsoft Office PowerPoint</Application>
  <PresentationFormat>On-screen Show (4:3)</PresentationFormat>
  <Paragraphs>51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        Assignment-7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 &amp; Mrs</dc:creator>
  <cp:lastModifiedBy>Mr.Nayak</cp:lastModifiedBy>
  <cp:revision>79</cp:revision>
  <dcterms:created xsi:type="dcterms:W3CDTF">2020-11-03T18:35:41Z</dcterms:created>
  <dcterms:modified xsi:type="dcterms:W3CDTF">2020-12-02T06:10:37Z</dcterms:modified>
</cp:coreProperties>
</file>